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6" r:id="rId2"/>
    <p:sldId id="647" r:id="rId3"/>
    <p:sldId id="596" r:id="rId4"/>
    <p:sldId id="648" r:id="rId5"/>
    <p:sldId id="649" r:id="rId6"/>
    <p:sldId id="650" r:id="rId7"/>
    <p:sldId id="652" r:id="rId8"/>
    <p:sldId id="653" r:id="rId9"/>
    <p:sldId id="658" r:id="rId10"/>
    <p:sldId id="662" r:id="rId11"/>
    <p:sldId id="666" r:id="rId12"/>
    <p:sldId id="668" r:id="rId13"/>
    <p:sldId id="669" r:id="rId14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custDataLst>
    <p:tags r:id="rId2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BD3"/>
    <a:srgbClr val="3333CC"/>
    <a:srgbClr val="0066FF"/>
    <a:srgbClr val="0066CC"/>
    <a:srgbClr val="66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88" autoAdjust="0"/>
    <p:restoredTop sz="90712" autoAdjust="0"/>
  </p:normalViewPr>
  <p:slideViewPr>
    <p:cSldViewPr>
      <p:cViewPr varScale="1">
        <p:scale>
          <a:sx n="96" d="100"/>
          <a:sy n="96" d="100"/>
        </p:scale>
        <p:origin x="176" y="9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6" d="100"/>
          <a:sy n="56" d="100"/>
        </p:scale>
        <p:origin x="-2448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0AECF2-4ECE-4B77-9B63-89B555F968CE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33131-76A5-42A0-BF8E-B774CBD27D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886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948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838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241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160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734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043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524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062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018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119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294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619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540000" y="2540000"/>
            <a:ext cx="1905" cy="1905"/>
          </a:xfrm>
          <a:prstGeom prst="rect">
            <a:avLst/>
          </a:prstGeom>
        </p:spPr>
      </p:pic>
      <p:sp>
        <p:nvSpPr>
          <p:cNvPr id="6" name="Subtitle 9"/>
          <p:cNvSpPr txBox="1">
            <a:spLocks/>
          </p:cNvSpPr>
          <p:nvPr/>
        </p:nvSpPr>
        <p:spPr>
          <a:xfrm>
            <a:off x="1219200" y="3429000"/>
            <a:ext cx="6934200" cy="228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itle 6"/>
          <p:cNvSpPr>
            <a:spLocks noGrp="1"/>
          </p:cNvSpPr>
          <p:nvPr>
            <p:ph type="ctrTitle"/>
          </p:nvPr>
        </p:nvSpPr>
        <p:spPr>
          <a:xfrm>
            <a:off x="685800" y="89853"/>
            <a:ext cx="7772400" cy="2895600"/>
          </a:xfrm>
        </p:spPr>
        <p:txBody>
          <a:bodyPr>
            <a:normAutofit/>
          </a:bodyPr>
          <a:lstStyle/>
          <a:p>
            <a:r>
              <a:rPr lang="en-US" altLang="zh-CN" dirty="0"/>
              <a:t>Module</a:t>
            </a:r>
            <a:r>
              <a:rPr lang="zh-CN" altLang="en-US" dirty="0"/>
              <a:t> </a:t>
            </a:r>
            <a:r>
              <a:rPr lang="en-US" altLang="zh-CN" dirty="0"/>
              <a:t>7.1:</a:t>
            </a:r>
            <a:r>
              <a:rPr lang="zh-CN" altLang="en-US" dirty="0"/>
              <a:t> </a:t>
            </a:r>
            <a:br>
              <a:rPr lang="en-US" altLang="zh-CN" dirty="0"/>
            </a:br>
            <a:r>
              <a:rPr lang="en-US" altLang="zh-CN" dirty="0"/>
              <a:t>Machine Learning + Optimization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124200" y="6477000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849406-04EE-5140-805D-755EDECBDE39}"/>
              </a:ext>
            </a:extLst>
          </p:cNvPr>
          <p:cNvSpPr/>
          <p:nvPr/>
        </p:nvSpPr>
        <p:spPr>
          <a:xfrm>
            <a:off x="2426995" y="5435600"/>
            <a:ext cx="451860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b="1" dirty="0"/>
              <a:t>Dennis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J.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Zhang</a:t>
            </a:r>
          </a:p>
          <a:p>
            <a:pPr algn="ctr"/>
            <a:r>
              <a:rPr lang="en-US" altLang="zh-CN" sz="2400" b="1" dirty="0"/>
              <a:t>Washington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University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in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St.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Louis</a:t>
            </a:r>
            <a:endParaRPr lang="en-US" sz="24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DAD34A-A12C-8F42-B2C9-8898DE95FC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0000" y="2412953"/>
            <a:ext cx="4127500" cy="291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7329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34615" y="0"/>
            <a:ext cx="3856569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Email Classification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1143000"/>
            <a:ext cx="845820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Given this model, what is your optimal p? Suppose that email’s junk probability is uniformly distributed between 0 and 1. 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If p = 95%, and the email comes with a probability k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b="1" dirty="0"/>
              <a:t>The cost of over-classification:</a:t>
            </a:r>
          </a:p>
          <a:p>
            <a:pPr marL="1714500" lvl="3" indent="-342900">
              <a:buFont typeface="Arial"/>
              <a:buChar char="•"/>
            </a:pPr>
            <a:r>
              <a:rPr lang="en-US" sz="2000" dirty="0"/>
              <a:t>(100% - k)* 1{k &gt; p} * 10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b="1" dirty="0"/>
              <a:t>The cost of under-classification:</a:t>
            </a:r>
          </a:p>
          <a:p>
            <a:pPr marL="1714500" lvl="3" indent="-342900">
              <a:buFont typeface="Arial"/>
              <a:buChar char="•"/>
            </a:pPr>
            <a:r>
              <a:rPr lang="en-US" sz="2000" dirty="0"/>
              <a:t>k * 1{k &lt; p} * 1</a:t>
            </a:r>
          </a:p>
          <a:p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b="1" dirty="0"/>
              <a:t>The total cost =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b="1" dirty="0"/>
              <a:t> the cost of over-classification + the cost of under-classification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The cost of over-classification decreases with p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The cost of under-classification increases with p</a:t>
            </a:r>
          </a:p>
          <a:p>
            <a:pPr marL="800100" lvl="1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b="1" dirty="0"/>
              <a:t>The optimal p is determined: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When the marginal decrease in cost of over-classification is the same as the marginal increase in cost of under-classification 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In this case, optimal p ~= 92%.</a:t>
            </a:r>
          </a:p>
          <a:p>
            <a:pPr marL="800100" lvl="1" indent="-342900">
              <a:buFont typeface="Arial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48621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02724" y="0"/>
            <a:ext cx="5320367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A typical business problem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6EAAACB-6886-824A-813C-66E972B2175C}"/>
              </a:ext>
            </a:extLst>
          </p:cNvPr>
          <p:cNvSpPr/>
          <p:nvPr/>
        </p:nvSpPr>
        <p:spPr>
          <a:xfrm>
            <a:off x="460375" y="1905000"/>
            <a:ext cx="2816225" cy="2438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Prediction of certain dimensions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e.g. email junk probability, link click probability, patient mortality rate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9C34398-1F47-1C4E-92CB-ADB4C77D5632}"/>
              </a:ext>
            </a:extLst>
          </p:cNvPr>
          <p:cNvSpPr/>
          <p:nvPr/>
        </p:nvSpPr>
        <p:spPr>
          <a:xfrm>
            <a:off x="5334000" y="1905000"/>
            <a:ext cx="2816225" cy="2438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Given predictions, optimize over a model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e.g. how to classify emails to junks based on its probability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2866C43E-3724-4146-8528-95A7D1103522}"/>
              </a:ext>
            </a:extLst>
          </p:cNvPr>
          <p:cNvSpPr/>
          <p:nvPr/>
        </p:nvSpPr>
        <p:spPr>
          <a:xfrm>
            <a:off x="3803375" y="2802835"/>
            <a:ext cx="1219200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F9AC55-C326-2F49-BF72-823831E23E2E}"/>
              </a:ext>
            </a:extLst>
          </p:cNvPr>
          <p:cNvSpPr/>
          <p:nvPr/>
        </p:nvSpPr>
        <p:spPr>
          <a:xfrm>
            <a:off x="762000" y="5005246"/>
            <a:ext cx="780898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/>
              <a:t>A good machine-learning-powered system: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Have good prediction models.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On top of the prediction models, have good optimization models.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/>
              <a:t>A good machine learning prediction model (often simplified) may not be suitable for optimization.</a:t>
            </a:r>
          </a:p>
        </p:txBody>
      </p:sp>
    </p:spTree>
    <p:extLst>
      <p:ext uri="{BB962C8B-B14F-4D97-AF65-F5344CB8AC3E}">
        <p14:creationId xmlns:p14="http://schemas.microsoft.com/office/powerpoint/2010/main" val="37463369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8756" y="0"/>
            <a:ext cx="784830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Another Example – Demand Forecasting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1143000"/>
            <a:ext cx="84582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/>
              <a:t>Demand Forecasting and Inventory Planning: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Suppose you are a local retailer and have 100 SKUs. You want to create a machine-learning-based demand forecasting systems and inventory planning systems.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Step 1: Forecast the point estimate of each product.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Step 2: Solve the inventory planning problem for each product (i.e., order up to the forecast)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What is problematic with this?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7F9435-FF49-3F40-B5D3-4B73CFEF1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6350" y="2743200"/>
            <a:ext cx="4051300" cy="20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5595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16321" y="0"/>
            <a:ext cx="6693179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Another Example – Search Results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1143000"/>
            <a:ext cx="84582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/>
              <a:t>Search Result Optimization: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Suppose that you are a search engine, given a query, you can return x search results in the first page. How do you decide your returned search results?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Step 1: Predict the click-through rate of each search result given the query.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Step 2: Rank the search results by their click-through-rates and return the top x.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What is problematic with this?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3FF096-2C6B-FA4A-AA61-3FD272A71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0" y="2574131"/>
            <a:ext cx="4191000" cy="222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314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34615" y="0"/>
            <a:ext cx="3856569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Email Classification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1143000"/>
            <a:ext cx="84582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/>
              <a:t>Email Classification: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We have x incoming emails. y of them are junk emails. We need to filter out the junk emails as much as possible. 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This is a typical machine learning problem. </a:t>
            </a:r>
          </a:p>
          <a:p>
            <a:pPr marL="800100" lvl="1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Suppose that you have an access to a machine learning algorithm, which gives each email a probability of being a junk email. </a:t>
            </a:r>
          </a:p>
        </p:txBody>
      </p:sp>
    </p:spTree>
    <p:extLst>
      <p:ext uri="{BB962C8B-B14F-4D97-AF65-F5344CB8AC3E}">
        <p14:creationId xmlns:p14="http://schemas.microsoft.com/office/powerpoint/2010/main" val="1940671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34615" y="0"/>
            <a:ext cx="3856569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Email Classification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1143000"/>
            <a:ext cx="84582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/>
              <a:t>Email Classification: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We have x incoming emails. y of them are junk emails. We need to filter out the junk emails as much as possible. 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This is a typical machine learning problem. </a:t>
            </a:r>
          </a:p>
          <a:p>
            <a:pPr marL="800100" lvl="1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Suppose that you have an access to a machine learning algorithm, which gives each email a probability of being a junk email. 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And suppose that the probability from your machine learning is always </a:t>
            </a:r>
            <a:r>
              <a:rPr lang="en-US" sz="2000" b="1" dirty="0"/>
              <a:t>correct.</a:t>
            </a:r>
          </a:p>
          <a:p>
            <a:pPr marL="342900" indent="-342900">
              <a:buFont typeface="Arial"/>
              <a:buChar char="•"/>
            </a:pPr>
            <a:endParaRPr lang="en-US" sz="2000" b="1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Then what is your next step?</a:t>
            </a:r>
          </a:p>
        </p:txBody>
      </p:sp>
    </p:spTree>
    <p:extLst>
      <p:ext uri="{BB962C8B-B14F-4D97-AF65-F5344CB8AC3E}">
        <p14:creationId xmlns:p14="http://schemas.microsoft.com/office/powerpoint/2010/main" val="1479230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34615" y="0"/>
            <a:ext cx="3856569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Email Classification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1143000"/>
            <a:ext cx="8458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/>
              <a:t>A typical solution: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We will put emails with junk probability &gt; p to the junk email.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How do you get p? </a:t>
            </a:r>
          </a:p>
        </p:txBody>
      </p:sp>
    </p:spTree>
    <p:extLst>
      <p:ext uri="{BB962C8B-B14F-4D97-AF65-F5344CB8AC3E}">
        <p14:creationId xmlns:p14="http://schemas.microsoft.com/office/powerpoint/2010/main" val="617508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34615" y="0"/>
            <a:ext cx="3856569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Email Classification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1143000"/>
            <a:ext cx="84582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/>
              <a:t>A typical solution: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We will put emails with junk probability &gt; p to the junk email.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How do you get p? 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First, this becomes an optimization problem – find the optimal p.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In order to find the optimal, you need a human behavior model. 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800100" lvl="1" indent="-342900">
              <a:buFont typeface="Arial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80743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34615" y="0"/>
            <a:ext cx="3856569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Email Classification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1143000"/>
            <a:ext cx="84582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/>
              <a:t>A typical solution: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We will put emails with junk probability &gt; p to the junk email.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How do you get p? 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First, this becomes an optimization problem – find the optimal p.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In order to find the optimal, you need a model of human behavior: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The utility cost of classifying a regular email to junk is 10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/>
              <a:t>The cost of discovering email later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The cost of not classifying a junk email is 1.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/>
              <a:t>The cost of deleting this email by the users.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800100" lvl="1" indent="-342900">
              <a:buFont typeface="Arial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83900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34615" y="0"/>
            <a:ext cx="3856569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Email Classification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1143000"/>
            <a:ext cx="84582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In order to find the optimal, you need a model of human behavior: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The utility cost of classifying a regular email to junk is 10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/>
              <a:t>The cost of discovering email later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The cost of not classifying a junk email is 1.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/>
              <a:t>The cost of deleting this email by the users.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Given this model, what is your optimal p? Suppose that email’s junk probability is uniformly distributed between 0 and 1. 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lvl="1"/>
            <a:endParaRPr lang="en-US" sz="2000" dirty="0"/>
          </a:p>
          <a:p>
            <a:pPr marL="800100" lvl="1" indent="-342900">
              <a:buFont typeface="Arial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26902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34615" y="0"/>
            <a:ext cx="3856569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Email Classification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1143000"/>
            <a:ext cx="84582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In order to find the optimal, you need a model of human behavior: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The utility cost of classifying a regular email to junk is </a:t>
            </a:r>
            <a:r>
              <a:rPr lang="en-US" sz="2000" b="1" dirty="0"/>
              <a:t>10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/>
              <a:t>The cost of discovering email later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The cost of not classifying a junk email is </a:t>
            </a:r>
            <a:r>
              <a:rPr lang="en-US" sz="2000" b="1" dirty="0"/>
              <a:t>1.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/>
              <a:t>The cost of deleting this email by the users.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Given this model, what is your optimal p? Suppose that email’s junk probability is uniformly distributed between 0 and 1. 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If p = 95%, and the email comes with a probability k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/>
              <a:t>The cost of over-classification:</a:t>
            </a:r>
          </a:p>
          <a:p>
            <a:pPr marL="1714500" lvl="3" indent="-342900">
              <a:buFont typeface="Arial"/>
              <a:buChar char="•"/>
            </a:pPr>
            <a:r>
              <a:rPr lang="en-US" sz="2000" dirty="0"/>
              <a:t>(100% - k)* 1{k &gt; p} * 10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dirty="0"/>
              <a:t>The cost of under-classification:</a:t>
            </a:r>
          </a:p>
          <a:p>
            <a:pPr marL="1714500" lvl="3" indent="-342900">
              <a:buFont typeface="Arial"/>
              <a:buChar char="•"/>
            </a:pPr>
            <a:r>
              <a:rPr lang="en-US" sz="2000" dirty="0"/>
              <a:t>k * 1{k &lt; p} * 1</a:t>
            </a:r>
          </a:p>
          <a:p>
            <a:pPr lvl="1"/>
            <a:endParaRPr lang="en-US" sz="2000" dirty="0"/>
          </a:p>
          <a:p>
            <a:pPr marL="800100" lvl="1" indent="-342900">
              <a:buFont typeface="Arial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5687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34615" y="0"/>
            <a:ext cx="3856569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Email Classification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1143000"/>
            <a:ext cx="845820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Given this model, what is your optimal p? Suppose that email’s junk probability is uniformly distributed between 0 and 1. 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If p = 95%, and the email comes with a probability k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b="1" dirty="0"/>
              <a:t>The cost of over-classification:</a:t>
            </a:r>
          </a:p>
          <a:p>
            <a:pPr marL="1714500" lvl="3" indent="-342900">
              <a:buFont typeface="Arial"/>
              <a:buChar char="•"/>
            </a:pPr>
            <a:r>
              <a:rPr lang="en-US" sz="2000" dirty="0"/>
              <a:t>(100% - k)* 1{k &gt; p} * 10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b="1" dirty="0"/>
              <a:t>The cost of under-classification:</a:t>
            </a:r>
          </a:p>
          <a:p>
            <a:pPr marL="1714500" lvl="3" indent="-342900">
              <a:buFont typeface="Arial"/>
              <a:buChar char="•"/>
            </a:pPr>
            <a:r>
              <a:rPr lang="en-US" sz="2000" dirty="0"/>
              <a:t>k * 1{k &lt; p} * 1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b="1" dirty="0"/>
              <a:t>The total cost =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b="1" dirty="0"/>
              <a:t> the cost of over-classification + the cost of under-classification</a:t>
            </a:r>
          </a:p>
          <a:p>
            <a:pPr marL="800100" lvl="1" indent="-342900">
              <a:buFont typeface="Arial"/>
              <a:buChar char="•"/>
            </a:pPr>
            <a:endParaRPr lang="en-US" sz="2000" b="1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The cost of over-classification decreases with p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The cost of under-classification increases with p</a:t>
            </a:r>
          </a:p>
          <a:p>
            <a:pPr lvl="3"/>
            <a:endParaRPr lang="en-US" sz="2000" dirty="0"/>
          </a:p>
          <a:p>
            <a:pPr marL="800100" lvl="1" indent="-342900">
              <a:buFont typeface="Arial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2419017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RSTJBF232@WKKQXNNFUVWZY5H8" val="4888"/>
  <p:tag name="DEFAULTDISPLAYSOURCE" val="\documentclass{article}\pagestyle{empty}&#10;\begin{document}&#10;&#10;\end{document}&#10;"/>
  <p:tag name="EMBEDFONTS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pagestyle{empty}&#10;\begin{document}&#10;&#10;hello&#10;&#10;&#10;\end{document}"/>
  <p:tag name="IGUANATEXSIZE" val="2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83132</TotalTime>
  <Words>1007</Words>
  <Application>Microsoft Macintosh PowerPoint</Application>
  <PresentationFormat>On-screen Show (4:3)</PresentationFormat>
  <Paragraphs>156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Calibri</vt:lpstr>
      <vt:lpstr>Arial</vt:lpstr>
      <vt:lpstr>Office Theme</vt:lpstr>
      <vt:lpstr>Module 7.1:  Machine Learning + Optimization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Cornell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yth</dc:title>
  <dc:creator>Jake Feldman</dc:creator>
  <cp:lastModifiedBy>Zhang, Dennis</cp:lastModifiedBy>
  <cp:revision>859</cp:revision>
  <dcterms:created xsi:type="dcterms:W3CDTF">2015-04-30T01:39:07Z</dcterms:created>
  <dcterms:modified xsi:type="dcterms:W3CDTF">2018-12-02T20:29:52Z</dcterms:modified>
</cp:coreProperties>
</file>